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74" r:id="rId5"/>
    <p:sldId id="275" r:id="rId6"/>
    <p:sldId id="259" r:id="rId7"/>
    <p:sldId id="260" r:id="rId8"/>
    <p:sldId id="261" r:id="rId9"/>
    <p:sldId id="273" r:id="rId10"/>
    <p:sldId id="262" r:id="rId11"/>
    <p:sldId id="263" r:id="rId12"/>
    <p:sldId id="264" r:id="rId13"/>
    <p:sldId id="276" r:id="rId14"/>
    <p:sldId id="265" r:id="rId15"/>
    <p:sldId id="266" r:id="rId16"/>
    <p:sldId id="267" r:id="rId17"/>
    <p:sldId id="268" r:id="rId18"/>
    <p:sldId id="269" r:id="rId19"/>
    <p:sldId id="270" r:id="rId20"/>
    <p:sldId id="272" r:id="rId21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41085ea67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41085ea677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41085ea677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41085ea677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085ea67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085ea67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>
          <a:extLst>
            <a:ext uri="{FF2B5EF4-FFF2-40B4-BE49-F238E27FC236}">
              <a16:creationId xmlns:a16="http://schemas.microsoft.com/office/drawing/2014/main" id="{381F9F02-262B-CE4E-9D04-BB256533E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085ea677_0_15:notes">
            <a:extLst>
              <a:ext uri="{FF2B5EF4-FFF2-40B4-BE49-F238E27FC236}">
                <a16:creationId xmlns:a16="http://schemas.microsoft.com/office/drawing/2014/main" id="{E91D56E8-CD94-6124-E81E-BD98063AEC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085ea677_0_15:notes">
            <a:extLst>
              <a:ext uri="{FF2B5EF4-FFF2-40B4-BE49-F238E27FC236}">
                <a16:creationId xmlns:a16="http://schemas.microsoft.com/office/drawing/2014/main" id="{3D6F021C-EEA1-40A6-BD15-28BF7066B0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60667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1085ea677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41085ea677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41085ea677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41085ea67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1085ea67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1085ea67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11390e5b4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11390e5b4_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11390e5b4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11390e5b4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11390e5b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411390e5b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1085ea67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1085ea67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41085ea67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41085ea67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1085ea67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1085ea67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CB75C8E3-5CB9-7516-8FDD-B8478BDEE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1085ea677_0_22:notes">
            <a:extLst>
              <a:ext uri="{FF2B5EF4-FFF2-40B4-BE49-F238E27FC236}">
                <a16:creationId xmlns:a16="http://schemas.microsoft.com/office/drawing/2014/main" id="{82FFA117-C76C-42C1-103A-E9E2BA63CF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1085ea677_0_22:notes">
            <a:extLst>
              <a:ext uri="{FF2B5EF4-FFF2-40B4-BE49-F238E27FC236}">
                <a16:creationId xmlns:a16="http://schemas.microsoft.com/office/drawing/2014/main" id="{099199F8-ED86-95DF-810A-4687147392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6187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689719FB-E4AB-63C1-CF09-7D3938429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1085ea677_0_22:notes">
            <a:extLst>
              <a:ext uri="{FF2B5EF4-FFF2-40B4-BE49-F238E27FC236}">
                <a16:creationId xmlns:a16="http://schemas.microsoft.com/office/drawing/2014/main" id="{C3DF951C-D892-6433-A181-2399131F30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1085ea677_0_22:notes">
            <a:extLst>
              <a:ext uri="{FF2B5EF4-FFF2-40B4-BE49-F238E27FC236}">
                <a16:creationId xmlns:a16="http://schemas.microsoft.com/office/drawing/2014/main" id="{F90085BA-D712-5C87-666A-6A367CDDAE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4039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1085ea67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41085ea67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41085ea677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41085ea677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41085ea67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41085ea67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>
          <a:extLst>
            <a:ext uri="{FF2B5EF4-FFF2-40B4-BE49-F238E27FC236}">
              <a16:creationId xmlns:a16="http://schemas.microsoft.com/office/drawing/2014/main" id="{57C9804D-68A0-D01A-2184-4639FA65E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41085ea677_0_50:notes">
            <a:extLst>
              <a:ext uri="{FF2B5EF4-FFF2-40B4-BE49-F238E27FC236}">
                <a16:creationId xmlns:a16="http://schemas.microsoft.com/office/drawing/2014/main" id="{9FF44305-A8AE-CF82-8CCD-601116FB64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41085ea677_0_50:notes">
            <a:extLst>
              <a:ext uri="{FF2B5EF4-FFF2-40B4-BE49-F238E27FC236}">
                <a16:creationId xmlns:a16="http://schemas.microsoft.com/office/drawing/2014/main" id="{AFC802EF-05AF-6A88-4A8A-49C841953B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09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10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ditijainnn/Chat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rive.google.com/file/d/1ofZnJu2Xv36dk_RuAN2P3BCC6F06f3LS/view?usp=drivesd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 title="AH.S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" y="2797175"/>
            <a:ext cx="9196038" cy="227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Team Details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600" dirty="0">
                <a:latin typeface="Open Sans"/>
                <a:ea typeface="Open Sans"/>
                <a:cs typeface="Open Sans"/>
                <a:sym typeface="Open Sans"/>
              </a:rPr>
              <a:t>Team name: </a:t>
            </a:r>
            <a:r>
              <a:rPr lang="en-GB" sz="1600" dirty="0" err="1">
                <a:latin typeface="Open Sans"/>
                <a:ea typeface="Open Sans"/>
                <a:cs typeface="Open Sans"/>
                <a:sym typeface="Open Sans"/>
              </a:rPr>
              <a:t>Sakhii</a:t>
            </a:r>
            <a:endParaRPr sz="16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>
              <a:buSzPts val="1800"/>
              <a:buFont typeface="Open Sans"/>
              <a:buAutoNum type="alphaLcPeriod"/>
            </a:pPr>
            <a:r>
              <a:rPr lang="en-GB" sz="1600" dirty="0">
                <a:latin typeface="Open Sans"/>
                <a:ea typeface="Open Sans"/>
                <a:cs typeface="Open Sans"/>
                <a:sym typeface="Open Sans"/>
              </a:rPr>
              <a:t>Problem Statement</a:t>
            </a:r>
            <a:r>
              <a:rPr lang="en-GB" sz="1050" dirty="0"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dirty="0"/>
              <a:t>Build an AI-powered chatbot for women empowerment with job listings, mentorship programs, and event tracking.</a:t>
            </a:r>
            <a:endParaRPr sz="11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19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Architecture diagram of the proposed solution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" name="Picture 8" descr="A diagram of a chatbot&#10;&#10;AI-generated content may be incorrect.">
            <a:extLst>
              <a:ext uri="{FF2B5EF4-FFF2-40B4-BE49-F238E27FC236}">
                <a16:creationId xmlns:a16="http://schemas.microsoft.com/office/drawing/2014/main" id="{6FE9E64D-02B1-9052-97F1-B2C922CD4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3797" y="1273486"/>
            <a:ext cx="4156404" cy="36767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20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dk1"/>
                </a:solidFill>
              </a:rPr>
              <a:t>Technologies to be used in the solution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74A8E8B-09F3-87A5-6155-ECFB418676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0510929"/>
              </p:ext>
            </p:extLst>
          </p:nvPr>
        </p:nvGraphicFramePr>
        <p:xfrm>
          <a:off x="311150" y="1793875"/>
          <a:ext cx="8521700" cy="2133600"/>
        </p:xfrm>
        <a:graphic>
          <a:graphicData uri="http://schemas.openxmlformats.org/drawingml/2006/table">
            <a:tbl>
              <a:tblPr/>
              <a:tblGrid>
                <a:gridCol w="4260850">
                  <a:extLst>
                    <a:ext uri="{9D8B030D-6E8A-4147-A177-3AD203B41FA5}">
                      <a16:colId xmlns:a16="http://schemas.microsoft.com/office/drawing/2014/main" val="387912172"/>
                    </a:ext>
                  </a:extLst>
                </a:gridCol>
                <a:gridCol w="4260850">
                  <a:extLst>
                    <a:ext uri="{9D8B030D-6E8A-4147-A177-3AD203B41FA5}">
                      <a16:colId xmlns:a16="http://schemas.microsoft.com/office/drawing/2014/main" val="29357859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IN" dirty="0">
                          <a:effectLst/>
                        </a:rPr>
                        <a:t>Layer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Technology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2316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IN" dirty="0">
                          <a:effectLst/>
                        </a:rPr>
                        <a:t>Frontend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Streamlit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4141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IN" dirty="0">
                          <a:effectLst/>
                        </a:rPr>
                        <a:t>Backend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FastAPI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96492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IN" dirty="0">
                          <a:effectLst/>
                        </a:rPr>
                        <a:t>AI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Gemini LLM, HuggingFace models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7394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IN" dirty="0">
                          <a:effectLst/>
                        </a:rPr>
                        <a:t>Retrieval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LangChain, Chroma Vector DB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055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IN" dirty="0">
                          <a:effectLst/>
                        </a:rPr>
                        <a:t>Data Handling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Pandas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731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IN" dirty="0">
                          <a:effectLst/>
                        </a:rPr>
                        <a:t>Hosting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(Optional) Railway, Render, or small VPS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875568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0" name="Google Shape;120;p21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Snapshots of the prototype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 descr="A screenshot of a chatbot&#10;&#10;AI-generated content may be incorrect.">
            <a:extLst>
              <a:ext uri="{FF2B5EF4-FFF2-40B4-BE49-F238E27FC236}">
                <a16:creationId xmlns:a16="http://schemas.microsoft.com/office/drawing/2014/main" id="{328CEB34-2F5A-EC19-F510-EA3D7141E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526" y="1241502"/>
            <a:ext cx="5701889" cy="35636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>
          <a:extLst>
            <a:ext uri="{FF2B5EF4-FFF2-40B4-BE49-F238E27FC236}">
              <a16:creationId xmlns:a16="http://schemas.microsoft.com/office/drawing/2014/main" id="{8276B914-2BE2-AEC2-0FFB-C62127B00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>
            <a:extLst>
              <a:ext uri="{FF2B5EF4-FFF2-40B4-BE49-F238E27FC236}">
                <a16:creationId xmlns:a16="http://schemas.microsoft.com/office/drawing/2014/main" id="{F4B60035-2B0C-1A3F-196D-DA574576A7F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1">
            <a:extLst>
              <a:ext uri="{FF2B5EF4-FFF2-40B4-BE49-F238E27FC236}">
                <a16:creationId xmlns:a16="http://schemas.microsoft.com/office/drawing/2014/main" id="{B4943277-3531-D554-9980-CF5D4FF3769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0" name="Google Shape;120;p21" title="AH.S2.png">
            <a:extLst>
              <a:ext uri="{FF2B5EF4-FFF2-40B4-BE49-F238E27FC236}">
                <a16:creationId xmlns:a16="http://schemas.microsoft.com/office/drawing/2014/main" id="{F475DABD-5F67-D588-A000-163D34EC46C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>
            <a:extLst>
              <a:ext uri="{FF2B5EF4-FFF2-40B4-BE49-F238E27FC236}">
                <a16:creationId xmlns:a16="http://schemas.microsoft.com/office/drawing/2014/main" id="{FE0A6712-CE0A-7EE2-73AB-A394F8F82C74}"/>
              </a:ext>
            </a:extLst>
          </p:cNvPr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Snapshots of the prototype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3" descr="A screenshot of a chatbot&#10;&#10;AI-generated content may be incorrect.">
            <a:extLst>
              <a:ext uri="{FF2B5EF4-FFF2-40B4-BE49-F238E27FC236}">
                <a16:creationId xmlns:a16="http://schemas.microsoft.com/office/drawing/2014/main" id="{2BE662E0-6760-E625-93AB-2129298521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156" y="1216644"/>
            <a:ext cx="5878551" cy="367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151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22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Prototype Performance Report/Benchmarking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0F9DD8-0B6C-D39A-434D-A7605B037565}"/>
              </a:ext>
            </a:extLst>
          </p:cNvPr>
          <p:cNvSpPr txBox="1"/>
          <p:nvPr/>
        </p:nvSpPr>
        <p:spPr>
          <a:xfrm>
            <a:off x="156200" y="1268739"/>
            <a:ext cx="89429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Start → </a:t>
            </a:r>
            <a:r>
              <a:rPr lang="en-IN" dirty="0" err="1"/>
              <a:t>Analyze</a:t>
            </a:r>
            <a:r>
              <a:rPr lang="en-IN" dirty="0"/>
              <a:t> Query → Bias Check → (Retrieve Context OR Suggest Alternative) → Generate LLM Response → Return to User → Get Feedback → End or Continue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E755ED-6B5A-62C1-907D-7DB25B9657C9}"/>
              </a:ext>
            </a:extLst>
          </p:cNvPr>
          <p:cNvSpPr txBox="1"/>
          <p:nvPr/>
        </p:nvSpPr>
        <p:spPr>
          <a:xfrm>
            <a:off x="156198" y="1818860"/>
            <a:ext cx="86760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Response Time and Latency : Re</a:t>
            </a:r>
            <a:r>
              <a:rPr lang="en-US" dirty="0" err="1"/>
              <a:t>sponse</a:t>
            </a:r>
            <a:r>
              <a:rPr lang="en-US" dirty="0"/>
              <a:t> times under 5 seconds per query for an optimal user experience.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7BB13A-3B00-63CD-0473-3A46B3ECE1C2}"/>
              </a:ext>
            </a:extLst>
          </p:cNvPr>
          <p:cNvSpPr txBox="1"/>
          <p:nvPr/>
        </p:nvSpPr>
        <p:spPr>
          <a:xfrm>
            <a:off x="156181" y="2137680"/>
            <a:ext cx="88316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Accuracy of Responses : Has a </a:t>
            </a:r>
            <a:r>
              <a:rPr lang="en-US" dirty="0"/>
              <a:t>higher accuracy in understanding and providing accurate responses.</a:t>
            </a:r>
            <a:r>
              <a:rPr lang="en-IN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AFA20-7693-6AE0-E4EA-00A6F94EC038}"/>
              </a:ext>
            </a:extLst>
          </p:cNvPr>
          <p:cNvSpPr txBox="1"/>
          <p:nvPr/>
        </p:nvSpPr>
        <p:spPr>
          <a:xfrm>
            <a:off x="156180" y="2499259"/>
            <a:ext cx="80882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Context Awareness : </a:t>
            </a:r>
            <a:r>
              <a:rPr lang="fr-FR" dirty="0" err="1"/>
              <a:t>Chatbot</a:t>
            </a:r>
            <a:r>
              <a:rPr lang="fr-FR" dirty="0"/>
              <a:t> </a:t>
            </a:r>
            <a:r>
              <a:rPr lang="fr-FR" dirty="0" err="1"/>
              <a:t>maintains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over multiple interactions</a:t>
            </a:r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6" name="Google Shape;136;p23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Estimated implementation cost (optional)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143EEF5-2C84-105B-9FDF-C963C343FD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10412"/>
              </p:ext>
            </p:extLst>
          </p:nvPr>
        </p:nvGraphicFramePr>
        <p:xfrm>
          <a:off x="311150" y="1489075"/>
          <a:ext cx="8521700" cy="2743200"/>
        </p:xfrm>
        <a:graphic>
          <a:graphicData uri="http://schemas.openxmlformats.org/drawingml/2006/table">
            <a:tbl>
              <a:tblPr/>
              <a:tblGrid>
                <a:gridCol w="4260850">
                  <a:extLst>
                    <a:ext uri="{9D8B030D-6E8A-4147-A177-3AD203B41FA5}">
                      <a16:colId xmlns:a16="http://schemas.microsoft.com/office/drawing/2014/main" val="1816126109"/>
                    </a:ext>
                  </a:extLst>
                </a:gridCol>
                <a:gridCol w="4260850">
                  <a:extLst>
                    <a:ext uri="{9D8B030D-6E8A-4147-A177-3AD203B41FA5}">
                      <a16:colId xmlns:a16="http://schemas.microsoft.com/office/drawing/2014/main" val="3052197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effectLst/>
                        </a:rPr>
                        <a:t>Component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Cost (₹ per month)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472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Gemini API (Small scale)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1000–2000 ₹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06368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Hosting (Railway, Render basic)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300–800 ₹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776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Other Tools (Streamlit, HuggingFace free tier)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>
                          <a:effectLst/>
                        </a:rPr>
                        <a:t>0 ₹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30940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IN" b="1">
                          <a:effectLst/>
                        </a:rPr>
                        <a:t>Total Estimate</a:t>
                      </a:r>
                      <a:endParaRPr lang="en-IN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effectLst/>
                        </a:rPr>
                        <a:t>₹1300 to ₹2800</a:t>
                      </a:r>
                      <a:r>
                        <a:rPr lang="en-US" dirty="0">
                          <a:effectLst/>
                        </a:rPr>
                        <a:t> per month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3343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2238271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07630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963974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32834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24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Additional Details/Future Development (if any)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795C27-FE61-41E8-B27B-047673D53CCF}"/>
              </a:ext>
            </a:extLst>
          </p:cNvPr>
          <p:cNvSpPr txBox="1"/>
          <p:nvPr/>
        </p:nvSpPr>
        <p:spPr>
          <a:xfrm>
            <a:off x="156200" y="1139800"/>
            <a:ext cx="8831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 future development, if you're focusing on a </a:t>
            </a:r>
            <a:r>
              <a:rPr lang="en-US" b="1" dirty="0"/>
              <a:t>direct implementation</a:t>
            </a:r>
            <a:r>
              <a:rPr lang="en-US" dirty="0"/>
              <a:t> of the Asha AI chatbot as a </a:t>
            </a:r>
            <a:r>
              <a:rPr lang="en-US" b="1" dirty="0"/>
              <a:t>portable chatbot for your website</a:t>
            </a:r>
            <a:endParaRPr lang="en-IN" dirty="0"/>
          </a:p>
        </p:txBody>
      </p:sp>
      <p:pic>
        <p:nvPicPr>
          <p:cNvPr id="5" name="Picture 4" descr="A close-up of a job application&#10;&#10;AI-generated content may be incorrect.">
            <a:extLst>
              <a:ext uri="{FF2B5EF4-FFF2-40B4-BE49-F238E27FC236}">
                <a16:creationId xmlns:a16="http://schemas.microsoft.com/office/drawing/2014/main" id="{7EE989ED-4CC5-8E37-65B2-3475F2FBA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603" y="1701700"/>
            <a:ext cx="4738117" cy="3144925"/>
          </a:xfrm>
          <a:prstGeom prst="rect">
            <a:avLst/>
          </a:prstGeom>
        </p:spPr>
      </p:pic>
      <p:pic>
        <p:nvPicPr>
          <p:cNvPr id="7" name="Picture 6" descr="A screenshot of a chatbot&#10;&#10;AI-generated content may be incorrect.">
            <a:extLst>
              <a:ext uri="{FF2B5EF4-FFF2-40B4-BE49-F238E27FC236}">
                <a16:creationId xmlns:a16="http://schemas.microsoft.com/office/drawing/2014/main" id="{7806975B-4AF2-BD54-50E4-7BB065C88E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8463" y="2032183"/>
            <a:ext cx="3467080" cy="2166925"/>
          </a:xfrm>
          <a:prstGeom prst="rect">
            <a:avLst/>
          </a:prstGeom>
        </p:spPr>
      </p:pic>
      <p:sp>
        <p:nvSpPr>
          <p:cNvPr id="10" name="Arrow: Bent 9">
            <a:extLst>
              <a:ext uri="{FF2B5EF4-FFF2-40B4-BE49-F238E27FC236}">
                <a16:creationId xmlns:a16="http://schemas.microsoft.com/office/drawing/2014/main" id="{B9440D52-C0BF-AD05-5531-E0BFB94CFB70}"/>
              </a:ext>
            </a:extLst>
          </p:cNvPr>
          <p:cNvSpPr/>
          <p:nvPr/>
        </p:nvSpPr>
        <p:spPr>
          <a:xfrm>
            <a:off x="4714330" y="3271025"/>
            <a:ext cx="554133" cy="1192498"/>
          </a:xfrm>
          <a:prstGeom prst="bentArrow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1E2966-931D-F1E8-DAB1-B0912C7D7C49}"/>
              </a:ext>
            </a:extLst>
          </p:cNvPr>
          <p:cNvSpPr/>
          <p:nvPr/>
        </p:nvSpPr>
        <p:spPr>
          <a:xfrm rot="16200000">
            <a:off x="2165468" y="3706207"/>
            <a:ext cx="4851582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" b="0" cap="none" spc="0" dirty="0">
                <a:ln w="0"/>
                <a:solidFill>
                  <a:srgbClr val="7030A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Click here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6B64DAF-28A5-AAD0-C5BE-A4CE69465BBC}"/>
              </a:ext>
            </a:extLst>
          </p:cNvPr>
          <p:cNvCxnSpPr/>
          <p:nvPr/>
        </p:nvCxnSpPr>
        <p:spPr>
          <a:xfrm>
            <a:off x="4264263" y="4653775"/>
            <a:ext cx="3077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5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100500" y="633486"/>
            <a:ext cx="89430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dk1"/>
                </a:solidFill>
              </a:rPr>
              <a:t>Technical Documentation: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</a:rPr>
              <a:t>Detailed explanation of the chatbot architecture, technologies used, setup instructions, and integration processes. (DECK)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DABB0F-CCDF-04A3-5E5E-1829ADE5818B}"/>
              </a:ext>
            </a:extLst>
          </p:cNvPr>
          <p:cNvSpPr txBox="1"/>
          <p:nvPr/>
        </p:nvSpPr>
        <p:spPr>
          <a:xfrm>
            <a:off x="100500" y="1126518"/>
            <a:ext cx="462403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</a:t>
            </a:r>
            <a:r>
              <a:rPr lang="en-US" b="1" dirty="0" err="1"/>
              <a:t>FastAPI</a:t>
            </a:r>
            <a:r>
              <a:rPr lang="en-US" b="1" dirty="0"/>
              <a:t> backend</a:t>
            </a:r>
            <a:r>
              <a:rPr lang="en-US" dirty="0"/>
              <a:t> manages user queries and feedback, and communicates with an LLM (Language Model) after fetching context from a vector database.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389BA1-C71C-13F7-BFD2-0ED702C4B2A4}"/>
              </a:ext>
            </a:extLst>
          </p:cNvPr>
          <p:cNvSpPr txBox="1"/>
          <p:nvPr/>
        </p:nvSpPr>
        <p:spPr>
          <a:xfrm>
            <a:off x="80081" y="1831769"/>
            <a:ext cx="4624039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Chat Query Handling: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User submits a </a:t>
            </a:r>
            <a:r>
              <a:rPr lang="en-IN" b="1" dirty="0"/>
              <a:t>query</a:t>
            </a:r>
            <a:r>
              <a:rPr lang="en-IN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System </a:t>
            </a:r>
            <a:r>
              <a:rPr lang="en-IN" b="1" dirty="0" err="1"/>
              <a:t>analyzes</a:t>
            </a:r>
            <a:r>
              <a:rPr lang="en-IN" dirty="0"/>
              <a:t> the query type (Job, Event, Mentorship, General info).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It checks for </a:t>
            </a:r>
            <a:r>
              <a:rPr lang="en-IN" b="1" dirty="0"/>
              <a:t>bias</a:t>
            </a:r>
            <a:r>
              <a:rPr lang="en-IN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If bias detected → suggests </a:t>
            </a:r>
            <a:r>
              <a:rPr lang="en-IN" b="1" dirty="0"/>
              <a:t>neutral alternatives</a:t>
            </a:r>
            <a:r>
              <a:rPr lang="en-IN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If no bias → moves ahead.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It </a:t>
            </a:r>
            <a:r>
              <a:rPr lang="en-IN" b="1" dirty="0"/>
              <a:t>retrieves</a:t>
            </a:r>
            <a:r>
              <a:rPr lang="en-IN" dirty="0"/>
              <a:t> relevant context (from vector database: jobs, events, mentorships).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Generates response via </a:t>
            </a:r>
            <a:r>
              <a:rPr lang="en-IN" b="1" dirty="0"/>
              <a:t>LLM (like Gemini)</a:t>
            </a:r>
            <a:r>
              <a:rPr lang="en-IN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Returns response to user.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Optionally collects </a:t>
            </a:r>
            <a:r>
              <a:rPr lang="en-IN" b="1" dirty="0"/>
              <a:t>feedback</a:t>
            </a:r>
            <a:r>
              <a:rPr lang="en-IN" dirty="0"/>
              <a:t> from the user.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A9A923-6F14-EAB4-621B-21E51E4B9CE3}"/>
              </a:ext>
            </a:extLst>
          </p:cNvPr>
          <p:cNvSpPr txBox="1"/>
          <p:nvPr/>
        </p:nvSpPr>
        <p:spPr>
          <a:xfrm>
            <a:off x="4467731" y="1105465"/>
            <a:ext cx="533047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Feedback Handling: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 can submit feedback ("Helpful", "</a:t>
            </a:r>
            <a:r>
              <a:rPr lang="en-US" dirty="0" err="1"/>
              <a:t>Biased"etc</a:t>
            </a:r>
            <a:r>
              <a:rPr lang="en-US" dirty="0"/>
              <a:t>.).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Feedback is stored (for improving bot responses).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306C6B-1B20-DD2F-3F63-D3AEC8CF2709}"/>
              </a:ext>
            </a:extLst>
          </p:cNvPr>
          <p:cNvSpPr txBox="1"/>
          <p:nvPr/>
        </p:nvSpPr>
        <p:spPr>
          <a:xfrm>
            <a:off x="4467731" y="1749288"/>
            <a:ext cx="5635274" cy="3508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1300" b="1" dirty="0"/>
              <a:t>Frontend (</a:t>
            </a:r>
            <a:r>
              <a:rPr lang="en-IN" sz="1300" b="1" dirty="0" err="1"/>
              <a:t>Streamlit</a:t>
            </a:r>
            <a:r>
              <a:rPr lang="en-IN" sz="1300" b="1" dirty="0"/>
              <a:t> UI)</a:t>
            </a:r>
            <a:r>
              <a:rPr lang="en-IN" sz="13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Chat Interface (main chat window)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Job Listings tab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Event Tracker tab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Mentorship Hub tab</a:t>
            </a:r>
          </a:p>
          <a:p>
            <a:pPr>
              <a:buNone/>
            </a:pPr>
            <a:r>
              <a:rPr lang="en-IN" sz="1300" b="1" dirty="0"/>
              <a:t>Backend (</a:t>
            </a:r>
            <a:r>
              <a:rPr lang="en-IN" sz="1300" b="1" dirty="0" err="1"/>
              <a:t>FastAPI</a:t>
            </a:r>
            <a:r>
              <a:rPr lang="en-IN" sz="1300" b="1" dirty="0"/>
              <a:t>)</a:t>
            </a:r>
            <a:r>
              <a:rPr lang="en-IN" sz="13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Chat Endpoint (chat processing)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Feedback Service (collects user feedback)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Context Manager (handles conversation memory)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Bias Detection (checks gender-biased language)</a:t>
            </a:r>
          </a:p>
          <a:p>
            <a:pPr>
              <a:buNone/>
            </a:pPr>
            <a:r>
              <a:rPr lang="en-IN" sz="1300" b="1" dirty="0"/>
              <a:t>Data + AI Layer</a:t>
            </a:r>
            <a:r>
              <a:rPr lang="en-IN" sz="13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Vector Database (Chroma DB for RAG)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Document Store (jobs.csv, </a:t>
            </a:r>
            <a:r>
              <a:rPr lang="en-IN" sz="1300" dirty="0" err="1"/>
              <a:t>events.json</a:t>
            </a:r>
            <a:r>
              <a:rPr lang="en-IN" sz="13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 err="1"/>
              <a:t>HuggingFace</a:t>
            </a:r>
            <a:r>
              <a:rPr lang="en-IN" sz="1300" dirty="0"/>
              <a:t> Models (for bias detection)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Analytics DB (for feedback storage)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300" dirty="0"/>
              <a:t>Gemini LLM (for response generation)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6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156200" y="806350"/>
            <a:ext cx="8943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Source Code Repository: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152400" y="1201575"/>
            <a:ext cx="81714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chemeClr val="dk1"/>
                </a:solidFill>
              </a:rPr>
              <a:t>Access to the complete source code, preferably hosted on a platform like GitHub, with clear documentation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chemeClr val="dk1"/>
                </a:solidFill>
              </a:rPr>
              <a:t>Please click here: </a:t>
            </a:r>
            <a:endParaRPr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F973AB-3624-F823-1F7E-E61D6E55726B}"/>
              </a:ext>
            </a:extLst>
          </p:cNvPr>
          <p:cNvSpPr txBox="1"/>
          <p:nvPr/>
        </p:nvSpPr>
        <p:spPr>
          <a:xfrm>
            <a:off x="1795346" y="1924024"/>
            <a:ext cx="4624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 err="1">
                <a:hlinkClick r:id="rId4"/>
              </a:rPr>
              <a:t>Gitlink</a:t>
            </a:r>
            <a:endParaRPr lang="en-IN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7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/>
        </p:nvSpPr>
        <p:spPr>
          <a:xfrm>
            <a:off x="156200" y="806350"/>
            <a:ext cx="6094500" cy="1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Demo Video: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</a:rPr>
              <a:t>A short video (3-5 minutes) demonstrating the chatbot functionalities, user interactions, and key features.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Please Click Here: </a:t>
            </a:r>
            <a:r>
              <a:rPr lang="en-GB" sz="16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Video</a:t>
            </a:r>
            <a:endParaRPr sz="16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4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Brief about the idea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22FA9D-BF51-E6DB-15F1-93F8DEB1E26E}"/>
              </a:ext>
            </a:extLst>
          </p:cNvPr>
          <p:cNvSpPr txBox="1"/>
          <p:nvPr/>
        </p:nvSpPr>
        <p:spPr>
          <a:xfrm>
            <a:off x="156200" y="1510425"/>
            <a:ext cx="8943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Asha AI Bot</a:t>
            </a:r>
            <a:r>
              <a:rPr lang="en-IN" dirty="0"/>
              <a:t> is a women empowerment-focused chatbot that provides: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Job opportunities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Events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Mentorship programs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Gender bias detection in conversations</a:t>
            </a:r>
          </a:p>
          <a:p>
            <a:endParaRPr lang="en-IN" dirty="0"/>
          </a:p>
          <a:p>
            <a:r>
              <a:rPr lang="en-IN" dirty="0"/>
              <a:t>It uses </a:t>
            </a:r>
            <a:r>
              <a:rPr lang="en-IN" b="1" dirty="0"/>
              <a:t>context-aware multi-turn conversation handling</a:t>
            </a:r>
            <a:r>
              <a:rPr lang="en-IN" dirty="0"/>
              <a:t>, </a:t>
            </a:r>
            <a:r>
              <a:rPr lang="en-IN" b="1" dirty="0"/>
              <a:t>RAG (Retrieval-Augmented Generation)</a:t>
            </a:r>
            <a:r>
              <a:rPr lang="en-IN" dirty="0"/>
              <a:t>, and </a:t>
            </a:r>
            <a:r>
              <a:rPr lang="en-IN" b="1" dirty="0"/>
              <a:t>bias detection</a:t>
            </a:r>
            <a:r>
              <a:rPr lang="en-IN" dirty="0"/>
              <a:t> techniques to ensure ethical, inclusive, and useful responses.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" name="Google Shape;184;p29" title="AH.S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00500" y="671615"/>
            <a:ext cx="8943000" cy="1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Open Sans"/>
                <a:ea typeface="Open Sans"/>
                <a:cs typeface="Open Sans"/>
                <a:sym typeface="Open Sans"/>
              </a:rPr>
              <a:t>Opportunities</a:t>
            </a:r>
            <a:endParaRPr sz="16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AutoNum type="alphaLcParenR"/>
            </a:pPr>
            <a:r>
              <a:rPr lang="en-GB" dirty="0">
                <a:latin typeface="Open Sans"/>
                <a:ea typeface="Open Sans"/>
                <a:cs typeface="Open Sans"/>
                <a:sym typeface="Open Sans"/>
              </a:rPr>
              <a:t>How different is it from any of the other existing ideas?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5D807E-9C0C-0AAC-3FA1-059D3E050C7F}"/>
              </a:ext>
            </a:extLst>
          </p:cNvPr>
          <p:cNvSpPr txBox="1"/>
          <p:nvPr/>
        </p:nvSpPr>
        <p:spPr>
          <a:xfrm>
            <a:off x="457357" y="1233771"/>
            <a:ext cx="837493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1200" b="1" dirty="0"/>
              <a:t>Women-Focused Knowledge Base: </a:t>
            </a:r>
            <a:r>
              <a:rPr lang="en-IN" sz="1200" dirty="0"/>
              <a:t>Unlike generic chatbots, Asha AI Bot focuses specifically on </a:t>
            </a:r>
            <a:r>
              <a:rPr lang="en-IN" sz="1200" b="1" dirty="0"/>
              <a:t>women-centric</a:t>
            </a:r>
            <a:r>
              <a:rPr lang="en-IN" sz="1200" dirty="0"/>
              <a:t> jobs, mentorships, and events.</a:t>
            </a:r>
          </a:p>
          <a:p>
            <a:endParaRPr lang="en-IN" sz="1200" dirty="0"/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1200" b="1" dirty="0"/>
              <a:t>Built-in Gender Bias Detection: </a:t>
            </a:r>
            <a:r>
              <a:rPr lang="en-IN" sz="1200" dirty="0"/>
              <a:t>Most bots don't actively detect or correct </a:t>
            </a:r>
            <a:r>
              <a:rPr lang="en-IN" sz="1200" b="1" dirty="0"/>
              <a:t>gender-biased language</a:t>
            </a:r>
            <a:r>
              <a:rPr lang="en-IN" sz="1200" dirty="0"/>
              <a:t> — Asha Bot </a:t>
            </a:r>
            <a:r>
              <a:rPr lang="en-IN" sz="1200" b="1" dirty="0"/>
              <a:t>proactively neutralizes</a:t>
            </a:r>
            <a:r>
              <a:rPr lang="en-IN" sz="1200" dirty="0"/>
              <a:t> bias in real-time.</a:t>
            </a:r>
          </a:p>
          <a:p>
            <a:endParaRPr lang="en-IN" sz="1200" dirty="0"/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1200" b="1" dirty="0"/>
              <a:t>Ethical AI by Design: </a:t>
            </a:r>
            <a:r>
              <a:rPr lang="en-IN" sz="1200" dirty="0"/>
              <a:t>Privacy-respecting, inclusive responses and adherence to </a:t>
            </a:r>
            <a:r>
              <a:rPr lang="en-IN" sz="1200" b="1" dirty="0"/>
              <a:t>global AI ethics frameworks</a:t>
            </a:r>
            <a:r>
              <a:rPr lang="en-IN" sz="1200" dirty="0"/>
              <a:t> — rare among basic AI bots.</a:t>
            </a:r>
          </a:p>
          <a:p>
            <a:endParaRPr lang="en-IN" sz="1200" dirty="0"/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1200" b="1" dirty="0"/>
              <a:t>Real-Time Context Updates</a:t>
            </a:r>
            <a:r>
              <a:rPr lang="en-IN" sz="1200" dirty="0"/>
              <a:t> (RAG System) : Pulls </a:t>
            </a:r>
            <a:r>
              <a:rPr lang="en-IN" sz="1200" b="1" dirty="0"/>
              <a:t>latest, verified</a:t>
            </a:r>
            <a:r>
              <a:rPr lang="en-IN" sz="1200" dirty="0"/>
              <a:t> job and event info dynamically, while many other bots give </a:t>
            </a:r>
            <a:r>
              <a:rPr lang="en-IN" sz="1200" b="1" dirty="0"/>
              <a:t>static, outdated</a:t>
            </a:r>
            <a:r>
              <a:rPr lang="en-IN" sz="1200" dirty="0"/>
              <a:t> data.</a:t>
            </a:r>
          </a:p>
          <a:p>
            <a:endParaRPr lang="en-IN" sz="1200" dirty="0"/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1200" b="1" dirty="0"/>
              <a:t>Multi-Channel Streamlined Access: </a:t>
            </a:r>
            <a:r>
              <a:rPr lang="en-IN" sz="1200" dirty="0"/>
              <a:t>Neatly organized tabs (Chat, Jobs, Events, Mentorship) in </a:t>
            </a:r>
            <a:r>
              <a:rPr lang="en-IN" sz="1200" b="1" dirty="0" err="1"/>
              <a:t>Streamlit</a:t>
            </a:r>
            <a:r>
              <a:rPr lang="en-IN" sz="1200" b="1" dirty="0"/>
              <a:t> UI</a:t>
            </a:r>
            <a:r>
              <a:rPr lang="en-IN" sz="1200" dirty="0"/>
              <a:t> — user doesn't have to search manually.</a:t>
            </a:r>
          </a:p>
          <a:p>
            <a:endParaRPr lang="en-IN" sz="1200" dirty="0"/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1200" b="1" dirty="0"/>
              <a:t>Feedback-Driven Improvement: </a:t>
            </a:r>
            <a:r>
              <a:rPr lang="en-IN" sz="1200" dirty="0"/>
              <a:t>Continuous feedback loop directly from users to improve accuracy, bias handling, and relevance.</a:t>
            </a:r>
          </a:p>
          <a:p>
            <a:endParaRPr lang="en-IN" sz="1200" dirty="0"/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IN" sz="1200" b="1" dirty="0"/>
              <a:t>Lightweight, Low-Cost Implementation: </a:t>
            </a:r>
            <a:r>
              <a:rPr lang="en-IN" sz="1200" dirty="0"/>
              <a:t>Designed to be </a:t>
            </a:r>
            <a:r>
              <a:rPr lang="en-IN" sz="1200" b="1" dirty="0"/>
              <a:t>highly affordable</a:t>
            </a:r>
            <a:r>
              <a:rPr lang="en-IN" sz="1200" dirty="0"/>
              <a:t> and run on minimal resources — ideal for </a:t>
            </a:r>
            <a:r>
              <a:rPr lang="en-IN" sz="1200" b="1" dirty="0"/>
              <a:t>grassroots empowerment initiatives</a:t>
            </a:r>
            <a:r>
              <a:rPr lang="en-IN" sz="1200" dirty="0"/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AD316434-3740-F39C-415F-89D1DED5D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7FE668A0-A042-B84E-9DD2-621BE8CC335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4BD5D52D-B2ED-635B-EAAD-F9CD0A13B4B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 title="AH.S2.png">
            <a:extLst>
              <a:ext uri="{FF2B5EF4-FFF2-40B4-BE49-F238E27FC236}">
                <a16:creationId xmlns:a16="http://schemas.microsoft.com/office/drawing/2014/main" id="{277C02F8-12F5-B12C-5EB4-7E7B1DFFCDF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>
            <a:extLst>
              <a:ext uri="{FF2B5EF4-FFF2-40B4-BE49-F238E27FC236}">
                <a16:creationId xmlns:a16="http://schemas.microsoft.com/office/drawing/2014/main" id="{BCF66376-79F7-8C70-0595-01BA84AF700B}"/>
              </a:ext>
            </a:extLst>
          </p:cNvPr>
          <p:cNvSpPr txBox="1"/>
          <p:nvPr/>
        </p:nvSpPr>
        <p:spPr>
          <a:xfrm>
            <a:off x="96536" y="684333"/>
            <a:ext cx="8943000" cy="1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Opportunities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127000" lvl="0" algn="l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sz="1600" dirty="0">
                <a:latin typeface="Open Sans"/>
                <a:ea typeface="Open Sans"/>
                <a:cs typeface="Open Sans"/>
                <a:sym typeface="Open Sans"/>
              </a:rPr>
              <a:t>b) How will it be able to solve the problem?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97FB30-1377-4731-46DE-F8DCB6DBE631}"/>
              </a:ext>
            </a:extLst>
          </p:cNvPr>
          <p:cNvSpPr txBox="1"/>
          <p:nvPr/>
        </p:nvSpPr>
        <p:spPr>
          <a:xfrm>
            <a:off x="311692" y="1371690"/>
            <a:ext cx="805861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Problem</a:t>
            </a:r>
          </a:p>
          <a:p>
            <a:endParaRPr lang="en-IN" dirty="0"/>
          </a:p>
          <a:p>
            <a:r>
              <a:rPr lang="en-IN" dirty="0"/>
              <a:t>|-- Lack of women-focused career information</a:t>
            </a:r>
          </a:p>
          <a:p>
            <a:r>
              <a:rPr lang="en-IN" dirty="0"/>
              <a:t>|-- Gender bias in chatbot conversations</a:t>
            </a:r>
          </a:p>
          <a:p>
            <a:r>
              <a:rPr lang="en-IN" dirty="0"/>
              <a:t>|-- Outdated, irrelevant information</a:t>
            </a:r>
          </a:p>
          <a:p>
            <a:r>
              <a:rPr lang="en-IN" dirty="0"/>
              <a:t>|-- Poor user experience (no structure)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Solution: Asha AI Bot</a:t>
            </a:r>
          </a:p>
          <a:p>
            <a:endParaRPr lang="en-IN" dirty="0"/>
          </a:p>
          <a:p>
            <a:r>
              <a:rPr lang="en-IN" dirty="0"/>
              <a:t>|-- Curated women-specific jobs, events, mentorships</a:t>
            </a:r>
          </a:p>
          <a:p>
            <a:r>
              <a:rPr lang="en-IN" dirty="0"/>
              <a:t>|-- Real-time bias detection and neutral suggestions</a:t>
            </a:r>
          </a:p>
          <a:p>
            <a:r>
              <a:rPr lang="en-IN" dirty="0"/>
              <a:t>|-- Fresh information from public APIs and verified data</a:t>
            </a:r>
          </a:p>
          <a:p>
            <a:r>
              <a:rPr lang="en-IN" dirty="0"/>
              <a:t>|-- Organized tab-based navigation (Jobs | Events | Mentorship | Chat)</a:t>
            </a:r>
          </a:p>
          <a:p>
            <a:r>
              <a:rPr lang="en-IN" dirty="0"/>
              <a:t>|-- Context-aware, ethical AI conversations</a:t>
            </a:r>
          </a:p>
          <a:p>
            <a:r>
              <a:rPr lang="en-IN" dirty="0"/>
              <a:t>|-- Feedback loop to improve over time</a:t>
            </a:r>
          </a:p>
        </p:txBody>
      </p:sp>
    </p:spTree>
    <p:extLst>
      <p:ext uri="{BB962C8B-B14F-4D97-AF65-F5344CB8AC3E}">
        <p14:creationId xmlns:p14="http://schemas.microsoft.com/office/powerpoint/2010/main" val="2369137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A463E438-6680-5E28-B556-A73150FDF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6005BA2C-020D-C244-2DF4-B0D0A5DADF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F00C424A-A895-925A-AF62-6D07F704BC2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 title="AH.S2.png">
            <a:extLst>
              <a:ext uri="{FF2B5EF4-FFF2-40B4-BE49-F238E27FC236}">
                <a16:creationId xmlns:a16="http://schemas.microsoft.com/office/drawing/2014/main" id="{CFD4F9DE-897A-EE30-7EED-FDFD71A4738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>
            <a:extLst>
              <a:ext uri="{FF2B5EF4-FFF2-40B4-BE49-F238E27FC236}">
                <a16:creationId xmlns:a16="http://schemas.microsoft.com/office/drawing/2014/main" id="{C407A147-977C-7D45-0CD0-B0B7E022AE87}"/>
              </a:ext>
            </a:extLst>
          </p:cNvPr>
          <p:cNvSpPr txBox="1"/>
          <p:nvPr/>
        </p:nvSpPr>
        <p:spPr>
          <a:xfrm>
            <a:off x="237893" y="806350"/>
            <a:ext cx="8861307" cy="1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Opportunities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Open Sans"/>
                <a:ea typeface="Open Sans"/>
                <a:cs typeface="Open Sans"/>
                <a:sym typeface="Open Sans"/>
              </a:rPr>
              <a:t>USP of the proposed solution</a:t>
            </a:r>
          </a:p>
          <a:p>
            <a:pPr marL="127000" lvl="0" algn="l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BB0C87-9D61-8259-A372-792EB8CCE602}"/>
              </a:ext>
            </a:extLst>
          </p:cNvPr>
          <p:cNvSpPr txBox="1"/>
          <p:nvPr/>
        </p:nvSpPr>
        <p:spPr>
          <a:xfrm>
            <a:off x="4668234" y="806350"/>
            <a:ext cx="462403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User Query</a:t>
            </a:r>
          </a:p>
          <a:p>
            <a:r>
              <a:rPr lang="en-IN" dirty="0"/>
              <a:t>    ↓</a:t>
            </a:r>
          </a:p>
          <a:p>
            <a:r>
              <a:rPr lang="en-IN" dirty="0"/>
              <a:t>Bias Detection</a:t>
            </a:r>
          </a:p>
          <a:p>
            <a:r>
              <a:rPr lang="en-IN" dirty="0"/>
              <a:t>    → If biased → Suggest unbiased, empowering response</a:t>
            </a:r>
          </a:p>
          <a:p>
            <a:r>
              <a:rPr lang="en-IN" dirty="0"/>
              <a:t>    → If clean → Continue</a:t>
            </a:r>
          </a:p>
          <a:p>
            <a:r>
              <a:rPr lang="en-IN" dirty="0"/>
              <a:t>    ↓</a:t>
            </a:r>
          </a:p>
          <a:p>
            <a:r>
              <a:rPr lang="en-IN" dirty="0"/>
              <a:t>Context Handling</a:t>
            </a:r>
          </a:p>
          <a:p>
            <a:r>
              <a:rPr lang="en-IN" dirty="0"/>
              <a:t>    → Maintain conversation memory (multi-turn flow)</a:t>
            </a:r>
          </a:p>
          <a:p>
            <a:r>
              <a:rPr lang="en-IN" dirty="0"/>
              <a:t>    ↓</a:t>
            </a:r>
          </a:p>
          <a:p>
            <a:r>
              <a:rPr lang="en-IN" dirty="0"/>
              <a:t>Retrieve Latest Info</a:t>
            </a:r>
          </a:p>
          <a:p>
            <a:r>
              <a:rPr lang="en-IN" dirty="0"/>
              <a:t>    → Pull real-time data from APIs + local datasets (jobs, events, mentorships)</a:t>
            </a:r>
          </a:p>
          <a:p>
            <a:r>
              <a:rPr lang="en-IN" dirty="0"/>
              <a:t>    ↓</a:t>
            </a:r>
          </a:p>
          <a:p>
            <a:r>
              <a:rPr lang="en-IN" dirty="0"/>
              <a:t>Ethical, Secure Response Generation</a:t>
            </a:r>
          </a:p>
          <a:p>
            <a:r>
              <a:rPr lang="en-IN" dirty="0"/>
              <a:t>    → Privacy maintained</a:t>
            </a:r>
          </a:p>
          <a:p>
            <a:r>
              <a:rPr lang="en-IN" dirty="0"/>
              <a:t>    → Response framed positively and factually</a:t>
            </a:r>
          </a:p>
          <a:p>
            <a:r>
              <a:rPr lang="en-IN" dirty="0"/>
              <a:t>    ↓</a:t>
            </a:r>
          </a:p>
          <a:p>
            <a:r>
              <a:rPr lang="en-IN" dirty="0"/>
              <a:t>Deliver Empowering, Actionable Output to User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B5DB2BC-7A2E-AD32-4E0F-F8FE181031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385" y="2797175"/>
            <a:ext cx="4661620" cy="2000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Bias-Aware Responses: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Identifies and corrects biased language.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Contextual Conversations: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Smart memory of previous messages for coherent flow.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Reliable Data: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Access to updated opportunities and resources.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Ethical and Private: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Safe, non-intrusive interaction without compromising user trust.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Women-Centric: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Focused content, encouragement, and guidance for women's career and empowerment paths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BB02190-E002-3D6A-0146-16B1FD1C8C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385" y="1603019"/>
            <a:ext cx="361403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core USP of Asha AI Bot is delivering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bias-free, context-aware, real-time support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focused on women’s empowerment, ensuring every interaction is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ethical, private,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actionable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5023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6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List of features offered by the solution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B040D2-797C-0D39-744F-5DA7CBDA3C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8105081"/>
              </p:ext>
            </p:extLst>
          </p:nvPr>
        </p:nvGraphicFramePr>
        <p:xfrm>
          <a:off x="311150" y="1641475"/>
          <a:ext cx="8521700" cy="2438400"/>
        </p:xfrm>
        <a:graphic>
          <a:graphicData uri="http://schemas.openxmlformats.org/drawingml/2006/table">
            <a:tbl>
              <a:tblPr/>
              <a:tblGrid>
                <a:gridCol w="4260850">
                  <a:extLst>
                    <a:ext uri="{9D8B030D-6E8A-4147-A177-3AD203B41FA5}">
                      <a16:colId xmlns:a16="http://schemas.microsoft.com/office/drawing/2014/main" val="2099642530"/>
                    </a:ext>
                  </a:extLst>
                </a:gridCol>
                <a:gridCol w="4260850">
                  <a:extLst>
                    <a:ext uri="{9D8B030D-6E8A-4147-A177-3AD203B41FA5}">
                      <a16:colId xmlns:a16="http://schemas.microsoft.com/office/drawing/2014/main" val="2499179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r>
                        <a:rPr lang="en-IN" dirty="0">
                          <a:effectLst/>
                        </a:rPr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 dirty="0">
                          <a:effectLst/>
                        </a:rPr>
                        <a:t>Details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11589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IN" dirty="0">
                          <a:effectLst/>
                        </a:rPr>
                        <a:t>Context-Aware Conversations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>
                          <a:effectLst/>
                        </a:rPr>
                        <a:t>Maintains memory across multiple user queries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3199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IN">
                          <a:effectLst/>
                        </a:rPr>
                        <a:t>Specialized Knowledge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>
                          <a:effectLst/>
                        </a:rPr>
                        <a:t>Focus on women-centric jobs, mentorships, events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0045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IN">
                          <a:effectLst/>
                        </a:rPr>
                        <a:t>Bias Detection &amp; Correction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>
                          <a:effectLst/>
                        </a:rPr>
                        <a:t>Auto-suggest neutral, inclusive alternatives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8570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IN">
                          <a:effectLst/>
                        </a:rPr>
                        <a:t>Real-Time Updates (RAG)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>
                          <a:effectLst/>
                        </a:rPr>
                        <a:t>Fetches latest info dynamically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1371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IN">
                          <a:effectLst/>
                        </a:rPr>
                        <a:t>Multi-Channel UI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>
                          <a:effectLst/>
                        </a:rPr>
                        <a:t>Separate tabs for Chat, Jobs, Events, Mentorship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05385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IN">
                          <a:effectLst/>
                        </a:rPr>
                        <a:t>Feedback Loop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>
                          <a:effectLst/>
                        </a:rPr>
                        <a:t>Learns from user feedback to improve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46637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IN" dirty="0">
                          <a:effectLst/>
                        </a:rPr>
                        <a:t>Privacy &amp; Security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 dirty="0">
                          <a:effectLst/>
                        </a:rPr>
                        <a:t>No personal data stored, secure communications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161768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Google Shape;88;p17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Process flow diagram or Use-case diagram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 descr="A diagram of a chatbot system&#10;&#10;AI-generated content may be incorrect.">
            <a:extLst>
              <a:ext uri="{FF2B5EF4-FFF2-40B4-BE49-F238E27FC236}">
                <a16:creationId xmlns:a16="http://schemas.microsoft.com/office/drawing/2014/main" id="{94C2FFD5-9DAB-33A1-0B4B-403A048FE3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0020" y="1392403"/>
            <a:ext cx="4335726" cy="3292398"/>
          </a:xfrm>
          <a:prstGeom prst="rect">
            <a:avLst/>
          </a:prstGeom>
        </p:spPr>
      </p:pic>
      <p:pic>
        <p:nvPicPr>
          <p:cNvPr id="5" name="Picture 4" descr="A diagram of a chatbot process&#10;&#10;AI-generated content may be incorrect.">
            <a:extLst>
              <a:ext uri="{FF2B5EF4-FFF2-40B4-BE49-F238E27FC236}">
                <a16:creationId xmlns:a16="http://schemas.microsoft.com/office/drawing/2014/main" id="{C21FDEB5-62A1-85FC-22DD-E4D25A2E2A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200" y="1392402"/>
            <a:ext cx="4370030" cy="32923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" name="Google Shape;96;p18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Wireframes/Mock diagrams of the proposed solution 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 descr="A screenshot of a chatbot&#10;&#10;AI-generated content may be incorrect.">
            <a:extLst>
              <a:ext uri="{FF2B5EF4-FFF2-40B4-BE49-F238E27FC236}">
                <a16:creationId xmlns:a16="http://schemas.microsoft.com/office/drawing/2014/main" id="{C95E2603-D488-4E1F-5C44-FDEFF15BF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9665" y="1196124"/>
            <a:ext cx="5236069" cy="37169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3676C9-9497-9D31-A943-8FB2B273B85C}"/>
              </a:ext>
            </a:extLst>
          </p:cNvPr>
          <p:cNvSpPr txBox="1"/>
          <p:nvPr/>
        </p:nvSpPr>
        <p:spPr>
          <a:xfrm>
            <a:off x="697672" y="1240034"/>
            <a:ext cx="151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Chat Interface: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>
          <a:extLst>
            <a:ext uri="{FF2B5EF4-FFF2-40B4-BE49-F238E27FC236}">
              <a16:creationId xmlns:a16="http://schemas.microsoft.com/office/drawing/2014/main" id="{71EA18ED-6E7C-1796-C541-85C3681C3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>
            <a:extLst>
              <a:ext uri="{FF2B5EF4-FFF2-40B4-BE49-F238E27FC236}">
                <a16:creationId xmlns:a16="http://schemas.microsoft.com/office/drawing/2014/main" id="{284C6121-47F0-E2C2-7E78-302B891ADF9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>
            <a:extLst>
              <a:ext uri="{FF2B5EF4-FFF2-40B4-BE49-F238E27FC236}">
                <a16:creationId xmlns:a16="http://schemas.microsoft.com/office/drawing/2014/main" id="{3476F58B-A8DD-6F62-C68F-C77BF90045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19" title="AH.S2.png">
            <a:extLst>
              <a:ext uri="{FF2B5EF4-FFF2-40B4-BE49-F238E27FC236}">
                <a16:creationId xmlns:a16="http://schemas.microsoft.com/office/drawing/2014/main" id="{83EC612A-75BC-4CF5-2F08-5B691D05C7F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>
            <a:extLst>
              <a:ext uri="{FF2B5EF4-FFF2-40B4-BE49-F238E27FC236}">
                <a16:creationId xmlns:a16="http://schemas.microsoft.com/office/drawing/2014/main" id="{DAF99134-FCCB-63EC-74E5-F0ECA1C5C342}"/>
              </a:ext>
            </a:extLst>
          </p:cNvPr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Architecture diagram of the proposed solution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Picture 4" descr="Architecture Diagram">
            <a:extLst>
              <a:ext uri="{FF2B5EF4-FFF2-40B4-BE49-F238E27FC236}">
                <a16:creationId xmlns:a16="http://schemas.microsoft.com/office/drawing/2014/main" id="{3A1D462D-3F93-CAF9-3117-16E3601453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263" y="1289617"/>
            <a:ext cx="5901405" cy="356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55560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1148</Words>
  <Application>Microsoft Office PowerPoint</Application>
  <PresentationFormat>On-screen Show (16:9)</PresentationFormat>
  <Paragraphs>171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Wingdings</vt:lpstr>
      <vt:lpstr>Arial</vt:lpstr>
      <vt:lpstr>Open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hp</dc:creator>
  <cp:lastModifiedBy>Ananya Gupta</cp:lastModifiedBy>
  <cp:revision>3</cp:revision>
  <dcterms:modified xsi:type="dcterms:W3CDTF">2025-06-13T08:21:28Z</dcterms:modified>
</cp:coreProperties>
</file>